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T Firs Neue Bold" charset="1" panose="02000803030000020004"/>
      <p:regular r:id="rId17"/>
    </p:embeddedFont>
    <p:embeddedFont>
      <p:font typeface="TT Firs Neue" charset="1" panose="02000503030000020004"/>
      <p:regular r:id="rId18"/>
    </p:embeddedFont>
    <p:embeddedFont>
      <p:font typeface="TT Hoves" charset="1" panose="02000003020000060003"/>
      <p:regular r:id="rId19"/>
    </p:embeddedFont>
    <p:embeddedFont>
      <p:font typeface="TT Hoves Bold" charset="1" panose="0200000302000006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0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0321" y="1181262"/>
            <a:ext cx="6668979" cy="7924476"/>
          </a:xfrm>
          <a:custGeom>
            <a:avLst/>
            <a:gdLst/>
            <a:ahLst/>
            <a:cxnLst/>
            <a:rect r="r" b="b" t="t" l="l"/>
            <a:pathLst>
              <a:path h="7924476" w="6668979">
                <a:moveTo>
                  <a:pt x="0" y="0"/>
                </a:moveTo>
                <a:lnTo>
                  <a:pt x="6668979" y="0"/>
                </a:lnTo>
                <a:lnTo>
                  <a:pt x="6668979" y="7924476"/>
                </a:lnTo>
                <a:lnTo>
                  <a:pt x="0" y="792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4805" y="1622669"/>
            <a:ext cx="2436514" cy="2639556"/>
          </a:xfrm>
          <a:custGeom>
            <a:avLst/>
            <a:gdLst/>
            <a:ahLst/>
            <a:cxnLst/>
            <a:rect r="r" b="b" t="t" l="l"/>
            <a:pathLst>
              <a:path h="2639556" w="2436514">
                <a:moveTo>
                  <a:pt x="0" y="0"/>
                </a:moveTo>
                <a:lnTo>
                  <a:pt x="2436514" y="0"/>
                </a:lnTo>
                <a:lnTo>
                  <a:pt x="2436514" y="2639556"/>
                </a:lnTo>
                <a:lnTo>
                  <a:pt x="0" y="26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9399" y="5849433"/>
            <a:ext cx="3266551" cy="3256305"/>
          </a:xfrm>
          <a:custGeom>
            <a:avLst/>
            <a:gdLst/>
            <a:ahLst/>
            <a:cxnLst/>
            <a:rect r="r" b="b" t="t" l="l"/>
            <a:pathLst>
              <a:path h="3256305" w="3266551">
                <a:moveTo>
                  <a:pt x="0" y="0"/>
                </a:moveTo>
                <a:lnTo>
                  <a:pt x="3266551" y="0"/>
                </a:lnTo>
                <a:lnTo>
                  <a:pt x="3266551" y="3256305"/>
                </a:lnTo>
                <a:lnTo>
                  <a:pt x="0" y="32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910498"/>
            <a:ext cx="9083957" cy="126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0"/>
              </a:lnSpc>
            </a:pPr>
            <a:r>
              <a:rPr lang="en-US" sz="7364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APLICACIÓN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63992"/>
            <a:ext cx="10486280" cy="8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4648" spc="46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 FRAMEWORK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48818"/>
            <a:ext cx="9620078" cy="2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89"/>
              </a:lnSpc>
              <a:spcBef>
                <a:spcPct val="0"/>
              </a:spcBef>
            </a:pPr>
            <a:r>
              <a:rPr lang="en-US" sz="1824" spc="-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Programación Avanzada - TPI. Comisiones 3 y 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9135" y="1910483"/>
            <a:ext cx="7670677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CONCLUSIÓN 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9135" y="2676749"/>
            <a:ext cx="9120179" cy="110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8"/>
              </a:lnSpc>
            </a:pPr>
            <a:r>
              <a:rPr lang="en-US" sz="6527" spc="65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REFLEXIÓN FINAL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437063" y="4101325"/>
            <a:ext cx="5696587" cy="3305368"/>
          </a:xfrm>
          <a:custGeom>
            <a:avLst/>
            <a:gdLst/>
            <a:ahLst/>
            <a:cxnLst/>
            <a:rect r="r" b="b" t="t" l="l"/>
            <a:pathLst>
              <a:path h="3305368" w="5696587">
                <a:moveTo>
                  <a:pt x="0" y="0"/>
                </a:moveTo>
                <a:lnTo>
                  <a:pt x="5696587" y="0"/>
                </a:lnTo>
                <a:lnTo>
                  <a:pt x="5696587" y="3305368"/>
                </a:lnTo>
                <a:lnTo>
                  <a:pt x="0" y="330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37924" y="2015258"/>
            <a:ext cx="5685183" cy="2943645"/>
            <a:chOff x="0" y="0"/>
            <a:chExt cx="1497332" cy="7752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97332" cy="775281"/>
            </a:xfrm>
            <a:custGeom>
              <a:avLst/>
              <a:gdLst/>
              <a:ahLst/>
              <a:cxnLst/>
              <a:rect r="r" b="b" t="t" l="l"/>
              <a:pathLst>
                <a:path h="775281" w="1497332">
                  <a:moveTo>
                    <a:pt x="32683" y="0"/>
                  </a:moveTo>
                  <a:lnTo>
                    <a:pt x="1464650" y="0"/>
                  </a:lnTo>
                  <a:cubicBezTo>
                    <a:pt x="1482700" y="0"/>
                    <a:pt x="1497332" y="14632"/>
                    <a:pt x="1497332" y="32683"/>
                  </a:cubicBezTo>
                  <a:lnTo>
                    <a:pt x="1497332" y="742598"/>
                  </a:lnTo>
                  <a:cubicBezTo>
                    <a:pt x="1497332" y="751266"/>
                    <a:pt x="1493889" y="759579"/>
                    <a:pt x="1487760" y="765708"/>
                  </a:cubicBezTo>
                  <a:cubicBezTo>
                    <a:pt x="1481630" y="771838"/>
                    <a:pt x="1473318" y="775281"/>
                    <a:pt x="1464650" y="775281"/>
                  </a:cubicBezTo>
                  <a:lnTo>
                    <a:pt x="32683" y="775281"/>
                  </a:lnTo>
                  <a:cubicBezTo>
                    <a:pt x="14632" y="775281"/>
                    <a:pt x="0" y="760648"/>
                    <a:pt x="0" y="742598"/>
                  </a:cubicBezTo>
                  <a:lnTo>
                    <a:pt x="0" y="32683"/>
                  </a:lnTo>
                  <a:cubicBezTo>
                    <a:pt x="0" y="14632"/>
                    <a:pt x="14632" y="0"/>
                    <a:pt x="326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497332" cy="851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37924" y="5408612"/>
            <a:ext cx="5685183" cy="2505352"/>
            <a:chOff x="0" y="0"/>
            <a:chExt cx="1497332" cy="6598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7332" cy="659846"/>
            </a:xfrm>
            <a:custGeom>
              <a:avLst/>
              <a:gdLst/>
              <a:ahLst/>
              <a:cxnLst/>
              <a:rect r="r" b="b" t="t" l="l"/>
              <a:pathLst>
                <a:path h="659846" w="1497332">
                  <a:moveTo>
                    <a:pt x="32683" y="0"/>
                  </a:moveTo>
                  <a:lnTo>
                    <a:pt x="1464650" y="0"/>
                  </a:lnTo>
                  <a:cubicBezTo>
                    <a:pt x="1482700" y="0"/>
                    <a:pt x="1497332" y="14632"/>
                    <a:pt x="1497332" y="32683"/>
                  </a:cubicBezTo>
                  <a:lnTo>
                    <a:pt x="1497332" y="627163"/>
                  </a:lnTo>
                  <a:cubicBezTo>
                    <a:pt x="1497332" y="635831"/>
                    <a:pt x="1493889" y="644144"/>
                    <a:pt x="1487760" y="650273"/>
                  </a:cubicBezTo>
                  <a:cubicBezTo>
                    <a:pt x="1481630" y="656403"/>
                    <a:pt x="1473318" y="659846"/>
                    <a:pt x="1464650" y="659846"/>
                  </a:cubicBezTo>
                  <a:lnTo>
                    <a:pt x="32683" y="659846"/>
                  </a:lnTo>
                  <a:cubicBezTo>
                    <a:pt x="14632" y="659846"/>
                    <a:pt x="0" y="645213"/>
                    <a:pt x="0" y="627163"/>
                  </a:cubicBezTo>
                  <a:lnTo>
                    <a:pt x="0" y="32683"/>
                  </a:lnTo>
                  <a:cubicBezTo>
                    <a:pt x="0" y="14632"/>
                    <a:pt x="14632" y="0"/>
                    <a:pt x="326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497332" cy="736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35615" y="2466781"/>
            <a:ext cx="5089802" cy="249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1"/>
              </a:lnSpc>
            </a:pP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Trabajamos de forma colaborativa usando GitHub y reuniones por Discord, lo que mejoró nuestra organización y distribución de tareas.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A pesar de los desafíos técnicos, logramos resolver los problemas en equipo y entregar un producto completo dentro del plazo.</a:t>
            </a:r>
          </a:p>
          <a:p>
            <a:pPr algn="just">
              <a:lnSpc>
                <a:spcPts val="1961"/>
              </a:lnSpc>
              <a:spcBef>
                <a:spcPct val="0"/>
              </a:spcBef>
            </a:pPr>
            <a:r>
              <a:rPr lang="en-US" sz="1799" spc="-70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Esta experiencia reforzó nuestros conocimientos y nos brindó una valiosa práctica en el desarrollo de software real.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901477" y="2193985"/>
            <a:ext cx="4158078" cy="2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1"/>
              </a:lnSpc>
              <a:spcBef>
                <a:spcPct val="0"/>
              </a:spcBef>
            </a:pPr>
            <a:r>
              <a:rPr lang="en-US" b="true" sz="1799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En lo práctico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5615" y="5899932"/>
            <a:ext cx="5089802" cy="199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Este proyecto nos permitió aplicar de forma práctica conceptos clave de la Programación Orientada a Objetos: herencia, encapsulamiento, polimorfismo y abstracción.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  <a:r>
              <a:rPr lang="en-US" sz="1799" spc="-70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Integramos tecnologías como NiceGUI y MySQL, y utilizamos estructuras como árboles, grafos y heaps, logrando una plataforma funcional e intuitiva.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901477" y="5627136"/>
            <a:ext cx="4158078" cy="2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1"/>
              </a:lnSpc>
              <a:spcBef>
                <a:spcPct val="0"/>
              </a:spcBef>
            </a:pPr>
            <a:r>
              <a:rPr lang="en-US" b="true" sz="1799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En lo técnico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8042" y="3229030"/>
            <a:ext cx="14851916" cy="287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31"/>
              </a:lnSpc>
            </a:pPr>
            <a:r>
              <a:rPr lang="en-US" b="true" sz="16808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11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75700" y="8662841"/>
            <a:ext cx="442897" cy="442897"/>
          </a:xfrm>
          <a:custGeom>
            <a:avLst/>
            <a:gdLst/>
            <a:ahLst/>
            <a:cxnLst/>
            <a:rect r="r" b="b" t="t" l="l"/>
            <a:pathLst>
              <a:path h="442897" w="442897">
                <a:moveTo>
                  <a:pt x="0" y="0"/>
                </a:moveTo>
                <a:lnTo>
                  <a:pt x="442896" y="0"/>
                </a:lnTo>
                <a:lnTo>
                  <a:pt x="442896" y="442897"/>
                </a:lnTo>
                <a:lnTo>
                  <a:pt x="0" y="44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581486" y="8671262"/>
            <a:ext cx="7125028" cy="3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91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HTTPS://GITHUB.COM/AAINOR/TPFINAL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1319" y="6067584"/>
            <a:ext cx="5565362" cy="159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INTEGRANTES:</a:t>
            </a:r>
          </a:p>
          <a:p>
            <a:pPr algn="ctr" marL="0" indent="0" lvl="0">
              <a:lnSpc>
                <a:spcPts val="2571"/>
              </a:lnSpc>
              <a:spcBef>
                <a:spcPct val="0"/>
              </a:spcBef>
            </a:pPr>
          </a:p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CASAS ORIANA DENISSE</a:t>
            </a:r>
          </a:p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</a:t>
            </a:r>
            <a:r>
              <a:rPr lang="en-US" sz="183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MARTÍN LISANDRO EMILIANO</a:t>
            </a:r>
          </a:p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</a:t>
            </a:r>
            <a:r>
              <a:rPr lang="en-US" sz="183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LOPEZ FRANCO BENJAMÍN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735934"/>
            <a:ext cx="8825371" cy="7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1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INTRODUCCIÓN Y ELECCIÓN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73223"/>
            <a:ext cx="8239714" cy="109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6"/>
              </a:lnSpc>
            </a:pPr>
            <a:r>
              <a:rPr lang="en-US" sz="6440" spc="65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DEL FRAMEWORK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696" y="5625996"/>
            <a:ext cx="8524718" cy="286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403" indent="-225702" lvl="1">
              <a:lnSpc>
                <a:spcPts val="2299"/>
              </a:lnSpc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os reunimos el 9 de junio por Discord, luego de recibir las consignas del TPI.</a:t>
            </a:r>
          </a:p>
          <a:p>
            <a:pPr algn="just">
              <a:lnSpc>
                <a:spcPts val="2299"/>
              </a:lnSpc>
            </a:pPr>
          </a:p>
          <a:p>
            <a:pPr algn="just" marL="451403" indent="-225702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Decidimos hacer una aplicación web usando un framework en Python.</a:t>
            </a:r>
          </a:p>
          <a:p>
            <a:pPr algn="just">
              <a:lnSpc>
                <a:spcPts val="2299"/>
              </a:lnSpc>
            </a:pPr>
          </a:p>
          <a:p>
            <a:pPr algn="just" marL="451403" indent="-225702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Evaluamos Flask, Django y FastAPI, pero queríamos evitar usar HTML/JS.</a:t>
            </a:r>
          </a:p>
          <a:p>
            <a:pPr algn="just">
              <a:lnSpc>
                <a:spcPts val="2519"/>
              </a:lnSpc>
            </a:pPr>
          </a:p>
          <a:p>
            <a:pPr algn="just" marL="451403" indent="-225702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Elegimos NiceGUI, que permite hacer toda la interfaz desde Python puro, ideal para nuestro tiempo limitado y experiencia previa.</a:t>
            </a:r>
          </a:p>
          <a:p>
            <a:pPr algn="just" marL="0" indent="0" lvl="0">
              <a:lnSpc>
                <a:spcPts val="20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53418" y="1028700"/>
            <a:ext cx="6030377" cy="8445083"/>
          </a:xfrm>
          <a:custGeom>
            <a:avLst/>
            <a:gdLst/>
            <a:ahLst/>
            <a:cxnLst/>
            <a:rect r="r" b="b" t="t" l="l"/>
            <a:pathLst>
              <a:path h="8445083" w="6030377">
                <a:moveTo>
                  <a:pt x="0" y="0"/>
                </a:moveTo>
                <a:lnTo>
                  <a:pt x="6030377" y="0"/>
                </a:lnTo>
                <a:lnTo>
                  <a:pt x="6030377" y="8445083"/>
                </a:lnTo>
                <a:lnTo>
                  <a:pt x="0" y="844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8242" y="553510"/>
            <a:ext cx="3702499" cy="9179980"/>
          </a:xfrm>
          <a:custGeom>
            <a:avLst/>
            <a:gdLst/>
            <a:ahLst/>
            <a:cxnLst/>
            <a:rect r="r" b="b" t="t" l="l"/>
            <a:pathLst>
              <a:path h="9179980" w="3702499">
                <a:moveTo>
                  <a:pt x="0" y="0"/>
                </a:moveTo>
                <a:lnTo>
                  <a:pt x="3702499" y="0"/>
                </a:lnTo>
                <a:lnTo>
                  <a:pt x="3702499" y="9179980"/>
                </a:lnTo>
                <a:lnTo>
                  <a:pt x="0" y="917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3114" y="2111311"/>
            <a:ext cx="7248914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IDEA GENERAL 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3114" y="2778767"/>
            <a:ext cx="776155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4034" y="4315467"/>
            <a:ext cx="7427993" cy="375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487"/>
              </a:lnSpc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Nu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estra idea fue crear una plataforma ficticia de streaming, similar a Netflix.</a:t>
            </a:r>
          </a:p>
          <a:p>
            <a:pPr algn="just">
              <a:lnSpc>
                <a:spcPts val="2487"/>
              </a:lnSpc>
            </a:pPr>
          </a:p>
          <a:p>
            <a:pPr algn="just" marL="451232" indent="-225616" lvl="1">
              <a:lnSpc>
                <a:spcPts val="2487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Esto nos permitió aplicar conceptos de Programación Orientada a Objetos.</a:t>
            </a:r>
          </a:p>
          <a:p>
            <a:pPr algn="just">
              <a:lnSpc>
                <a:spcPts val="2487"/>
              </a:lnSpc>
            </a:pPr>
          </a:p>
          <a:p>
            <a:pPr algn="just" marL="451232" indent="-225616" lvl="1">
              <a:lnSpc>
                <a:spcPts val="2487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Modelamos usuarios, contenidos, series, películas y funciones de reproducción.</a:t>
            </a:r>
          </a:p>
          <a:p>
            <a:pPr algn="just">
              <a:lnSpc>
                <a:spcPts val="2487"/>
              </a:lnSpc>
            </a:pPr>
          </a:p>
          <a:p>
            <a:pPr algn="just" marL="451232" indent="-225616" lvl="1">
              <a:lnSpc>
                <a:spcPts val="2487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Hicimos un diagrama UML inicial con las clases y relaciones principales.</a:t>
            </a:r>
          </a:p>
          <a:p>
            <a:pPr algn="just" marL="0" indent="0" lvl="0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01967"/>
            <a:ext cx="5394482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DESARROLLO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69423"/>
            <a:ext cx="776155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INICIAL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620" y="5501227"/>
            <a:ext cx="7248914" cy="311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programaron las clases Usuario y Contenido como base del proyecto.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Decidimos usar MySQL para la base de datos, con mysql-connector-python.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Configuramos conexión con host, puerto, usuario y contraseña.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Creamos una interfaz de registro de usuarios, cuyos datos se guardan en la base.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133887"/>
            <a:ext cx="7881698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ORGANIZACIÓN 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801344"/>
            <a:ext cx="776155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8042" y="5162550"/>
            <a:ext cx="7248914" cy="315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 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creó el repositorio en GitHub y agregamos al grupo y al profesor como colaboradores.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Subimos y sincronizamos el código desde cada computadora.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Creamos los archivos: main.py, serie.py, peli.py, multimedia.py, etc.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 implementó el sistema de login, navegación con rutas, y personalización por sesión.</a:t>
            </a:r>
          </a:p>
          <a:p>
            <a:pPr algn="just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050474"/>
            <a:ext cx="6657977" cy="6186052"/>
          </a:xfrm>
          <a:custGeom>
            <a:avLst/>
            <a:gdLst/>
            <a:ahLst/>
            <a:cxnLst/>
            <a:rect r="r" b="b" t="t" l="l"/>
            <a:pathLst>
              <a:path h="6186052" w="6657977">
                <a:moveTo>
                  <a:pt x="0" y="0"/>
                </a:moveTo>
                <a:lnTo>
                  <a:pt x="6657977" y="0"/>
                </a:lnTo>
                <a:lnTo>
                  <a:pt x="6657977" y="6186052"/>
                </a:lnTo>
                <a:lnTo>
                  <a:pt x="0" y="6186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8383" y="5866628"/>
            <a:ext cx="3856309" cy="2882605"/>
            <a:chOff x="0" y="0"/>
            <a:chExt cx="1205623" cy="9012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5623" cy="901208"/>
            </a:xfrm>
            <a:custGeom>
              <a:avLst/>
              <a:gdLst/>
              <a:ahLst/>
              <a:cxnLst/>
              <a:rect r="r" b="b" t="t" l="l"/>
              <a:pathLst>
                <a:path h="901208" w="1205623">
                  <a:moveTo>
                    <a:pt x="48182" y="0"/>
                  </a:moveTo>
                  <a:lnTo>
                    <a:pt x="1157441" y="0"/>
                  </a:lnTo>
                  <a:cubicBezTo>
                    <a:pt x="1170220" y="0"/>
                    <a:pt x="1182475" y="5076"/>
                    <a:pt x="1191511" y="14112"/>
                  </a:cubicBezTo>
                  <a:cubicBezTo>
                    <a:pt x="1200547" y="23148"/>
                    <a:pt x="1205623" y="35404"/>
                    <a:pt x="1205623" y="48182"/>
                  </a:cubicBezTo>
                  <a:lnTo>
                    <a:pt x="1205623" y="853025"/>
                  </a:lnTo>
                  <a:cubicBezTo>
                    <a:pt x="1205623" y="865804"/>
                    <a:pt x="1200547" y="878059"/>
                    <a:pt x="1191511" y="887095"/>
                  </a:cubicBezTo>
                  <a:cubicBezTo>
                    <a:pt x="1182475" y="896131"/>
                    <a:pt x="1170220" y="901208"/>
                    <a:pt x="1157441" y="901208"/>
                  </a:cubicBezTo>
                  <a:lnTo>
                    <a:pt x="48182" y="901208"/>
                  </a:lnTo>
                  <a:cubicBezTo>
                    <a:pt x="35404" y="901208"/>
                    <a:pt x="23148" y="896131"/>
                    <a:pt x="14112" y="887095"/>
                  </a:cubicBezTo>
                  <a:cubicBezTo>
                    <a:pt x="5076" y="878059"/>
                    <a:pt x="0" y="865804"/>
                    <a:pt x="0" y="853025"/>
                  </a:cubicBezTo>
                  <a:lnTo>
                    <a:pt x="0" y="48182"/>
                  </a:lnTo>
                  <a:cubicBezTo>
                    <a:pt x="0" y="35404"/>
                    <a:pt x="5076" y="23148"/>
                    <a:pt x="14112" y="14112"/>
                  </a:cubicBezTo>
                  <a:cubicBezTo>
                    <a:pt x="23148" y="5076"/>
                    <a:pt x="35404" y="0"/>
                    <a:pt x="48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205623" cy="97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55071" y="5866628"/>
            <a:ext cx="3780262" cy="2825760"/>
            <a:chOff x="0" y="0"/>
            <a:chExt cx="1205623" cy="901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5623" cy="901208"/>
            </a:xfrm>
            <a:custGeom>
              <a:avLst/>
              <a:gdLst/>
              <a:ahLst/>
              <a:cxnLst/>
              <a:rect r="r" b="b" t="t" l="l"/>
              <a:pathLst>
                <a:path h="901208" w="1205623">
                  <a:moveTo>
                    <a:pt x="49152" y="0"/>
                  </a:moveTo>
                  <a:lnTo>
                    <a:pt x="1156471" y="0"/>
                  </a:lnTo>
                  <a:cubicBezTo>
                    <a:pt x="1183617" y="0"/>
                    <a:pt x="1205623" y="22006"/>
                    <a:pt x="1205623" y="49152"/>
                  </a:cubicBezTo>
                  <a:lnTo>
                    <a:pt x="1205623" y="852056"/>
                  </a:lnTo>
                  <a:cubicBezTo>
                    <a:pt x="1205623" y="879202"/>
                    <a:pt x="1183617" y="901208"/>
                    <a:pt x="1156471" y="901208"/>
                  </a:cubicBezTo>
                  <a:lnTo>
                    <a:pt x="49152" y="901208"/>
                  </a:lnTo>
                  <a:cubicBezTo>
                    <a:pt x="22006" y="901208"/>
                    <a:pt x="0" y="879202"/>
                    <a:pt x="0" y="852056"/>
                  </a:cubicBezTo>
                  <a:lnTo>
                    <a:pt x="0" y="49152"/>
                  </a:lnTo>
                  <a:cubicBezTo>
                    <a:pt x="0" y="22006"/>
                    <a:pt x="22006" y="0"/>
                    <a:pt x="491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205623" cy="97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25884" y="5866628"/>
            <a:ext cx="3856309" cy="2882605"/>
            <a:chOff x="0" y="0"/>
            <a:chExt cx="1205623" cy="901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5623" cy="901208"/>
            </a:xfrm>
            <a:custGeom>
              <a:avLst/>
              <a:gdLst/>
              <a:ahLst/>
              <a:cxnLst/>
              <a:rect r="r" b="b" t="t" l="l"/>
              <a:pathLst>
                <a:path h="901208" w="1205623">
                  <a:moveTo>
                    <a:pt x="48182" y="0"/>
                  </a:moveTo>
                  <a:lnTo>
                    <a:pt x="1157441" y="0"/>
                  </a:lnTo>
                  <a:cubicBezTo>
                    <a:pt x="1170220" y="0"/>
                    <a:pt x="1182475" y="5076"/>
                    <a:pt x="1191511" y="14112"/>
                  </a:cubicBezTo>
                  <a:cubicBezTo>
                    <a:pt x="1200547" y="23148"/>
                    <a:pt x="1205623" y="35404"/>
                    <a:pt x="1205623" y="48182"/>
                  </a:cubicBezTo>
                  <a:lnTo>
                    <a:pt x="1205623" y="853025"/>
                  </a:lnTo>
                  <a:cubicBezTo>
                    <a:pt x="1205623" y="865804"/>
                    <a:pt x="1200547" y="878059"/>
                    <a:pt x="1191511" y="887095"/>
                  </a:cubicBezTo>
                  <a:cubicBezTo>
                    <a:pt x="1182475" y="896131"/>
                    <a:pt x="1170220" y="901208"/>
                    <a:pt x="1157441" y="901208"/>
                  </a:cubicBezTo>
                  <a:lnTo>
                    <a:pt x="48182" y="901208"/>
                  </a:lnTo>
                  <a:cubicBezTo>
                    <a:pt x="35404" y="901208"/>
                    <a:pt x="23148" y="896131"/>
                    <a:pt x="14112" y="887095"/>
                  </a:cubicBezTo>
                  <a:cubicBezTo>
                    <a:pt x="5076" y="878059"/>
                    <a:pt x="0" y="865804"/>
                    <a:pt x="0" y="853025"/>
                  </a:cubicBezTo>
                  <a:lnTo>
                    <a:pt x="0" y="48182"/>
                  </a:lnTo>
                  <a:cubicBezTo>
                    <a:pt x="0" y="35404"/>
                    <a:pt x="5076" y="23148"/>
                    <a:pt x="14112" y="14112"/>
                  </a:cubicBezTo>
                  <a:cubicBezTo>
                    <a:pt x="23148" y="5076"/>
                    <a:pt x="35404" y="0"/>
                    <a:pt x="48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205623" cy="97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33126" y="1028700"/>
            <a:ext cx="6183443" cy="4114800"/>
          </a:xfrm>
          <a:custGeom>
            <a:avLst/>
            <a:gdLst/>
            <a:ahLst/>
            <a:cxnLst/>
            <a:rect r="r" b="b" t="t" l="l"/>
            <a:pathLst>
              <a:path h="4114800" w="6183443">
                <a:moveTo>
                  <a:pt x="0" y="0"/>
                </a:moveTo>
                <a:lnTo>
                  <a:pt x="6183442" y="0"/>
                </a:lnTo>
                <a:lnTo>
                  <a:pt x="6183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19855" y="487308"/>
            <a:ext cx="2502216" cy="2751355"/>
          </a:xfrm>
          <a:custGeom>
            <a:avLst/>
            <a:gdLst/>
            <a:ahLst/>
            <a:cxnLst/>
            <a:rect r="r" b="b" t="t" l="l"/>
            <a:pathLst>
              <a:path h="2751355" w="2502216">
                <a:moveTo>
                  <a:pt x="0" y="0"/>
                </a:moveTo>
                <a:lnTo>
                  <a:pt x="2502216" y="0"/>
                </a:lnTo>
                <a:lnTo>
                  <a:pt x="2502216" y="2751354"/>
                </a:lnTo>
                <a:lnTo>
                  <a:pt x="0" y="2751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39659" y="6029890"/>
            <a:ext cx="501269" cy="475176"/>
          </a:xfrm>
          <a:custGeom>
            <a:avLst/>
            <a:gdLst/>
            <a:ahLst/>
            <a:cxnLst/>
            <a:rect r="r" b="b" t="t" l="l"/>
            <a:pathLst>
              <a:path h="475176" w="501269">
                <a:moveTo>
                  <a:pt x="0" y="0"/>
                </a:moveTo>
                <a:lnTo>
                  <a:pt x="501269" y="0"/>
                </a:lnTo>
                <a:lnTo>
                  <a:pt x="501269" y="475176"/>
                </a:lnTo>
                <a:lnTo>
                  <a:pt x="0" y="4751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8352" y="6026671"/>
            <a:ext cx="373700" cy="477000"/>
          </a:xfrm>
          <a:custGeom>
            <a:avLst/>
            <a:gdLst/>
            <a:ahLst/>
            <a:cxnLst/>
            <a:rect r="r" b="b" t="t" l="l"/>
            <a:pathLst>
              <a:path h="477000" w="373700">
                <a:moveTo>
                  <a:pt x="0" y="0"/>
                </a:moveTo>
                <a:lnTo>
                  <a:pt x="373701" y="0"/>
                </a:lnTo>
                <a:lnTo>
                  <a:pt x="373701" y="476999"/>
                </a:lnTo>
                <a:lnTo>
                  <a:pt x="0" y="47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10219" y="6018471"/>
            <a:ext cx="487638" cy="486595"/>
          </a:xfrm>
          <a:custGeom>
            <a:avLst/>
            <a:gdLst/>
            <a:ahLst/>
            <a:cxnLst/>
            <a:rect r="r" b="b" t="t" l="l"/>
            <a:pathLst>
              <a:path h="486595" w="487638">
                <a:moveTo>
                  <a:pt x="0" y="0"/>
                </a:moveTo>
                <a:lnTo>
                  <a:pt x="487638" y="0"/>
                </a:lnTo>
                <a:lnTo>
                  <a:pt x="487638" y="486595"/>
                </a:lnTo>
                <a:lnTo>
                  <a:pt x="0" y="4865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823308" y="5866628"/>
            <a:ext cx="3856309" cy="2882605"/>
            <a:chOff x="0" y="0"/>
            <a:chExt cx="1205623" cy="9012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5623" cy="901208"/>
            </a:xfrm>
            <a:custGeom>
              <a:avLst/>
              <a:gdLst/>
              <a:ahLst/>
              <a:cxnLst/>
              <a:rect r="r" b="b" t="t" l="l"/>
              <a:pathLst>
                <a:path h="901208" w="1205623">
                  <a:moveTo>
                    <a:pt x="48182" y="0"/>
                  </a:moveTo>
                  <a:lnTo>
                    <a:pt x="1157441" y="0"/>
                  </a:lnTo>
                  <a:cubicBezTo>
                    <a:pt x="1170220" y="0"/>
                    <a:pt x="1182475" y="5076"/>
                    <a:pt x="1191511" y="14112"/>
                  </a:cubicBezTo>
                  <a:cubicBezTo>
                    <a:pt x="1200547" y="23148"/>
                    <a:pt x="1205623" y="35404"/>
                    <a:pt x="1205623" y="48182"/>
                  </a:cubicBezTo>
                  <a:lnTo>
                    <a:pt x="1205623" y="853025"/>
                  </a:lnTo>
                  <a:cubicBezTo>
                    <a:pt x="1205623" y="865804"/>
                    <a:pt x="1200547" y="878059"/>
                    <a:pt x="1191511" y="887095"/>
                  </a:cubicBezTo>
                  <a:cubicBezTo>
                    <a:pt x="1182475" y="896131"/>
                    <a:pt x="1170220" y="901208"/>
                    <a:pt x="1157441" y="901208"/>
                  </a:cubicBezTo>
                  <a:lnTo>
                    <a:pt x="48182" y="901208"/>
                  </a:lnTo>
                  <a:cubicBezTo>
                    <a:pt x="35404" y="901208"/>
                    <a:pt x="23148" y="896131"/>
                    <a:pt x="14112" y="887095"/>
                  </a:cubicBezTo>
                  <a:cubicBezTo>
                    <a:pt x="5076" y="878059"/>
                    <a:pt x="0" y="865804"/>
                    <a:pt x="0" y="853025"/>
                  </a:cubicBezTo>
                  <a:lnTo>
                    <a:pt x="0" y="48182"/>
                  </a:lnTo>
                  <a:cubicBezTo>
                    <a:pt x="0" y="35404"/>
                    <a:pt x="5076" y="23148"/>
                    <a:pt x="14112" y="14112"/>
                  </a:cubicBezTo>
                  <a:cubicBezTo>
                    <a:pt x="23148" y="5076"/>
                    <a:pt x="35404" y="0"/>
                    <a:pt x="48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205623" cy="97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444541" y="6018471"/>
            <a:ext cx="613842" cy="592637"/>
          </a:xfrm>
          <a:custGeom>
            <a:avLst/>
            <a:gdLst/>
            <a:ahLst/>
            <a:cxnLst/>
            <a:rect r="r" b="b" t="t" l="l"/>
            <a:pathLst>
              <a:path h="592637" w="613842">
                <a:moveTo>
                  <a:pt x="0" y="0"/>
                </a:moveTo>
                <a:lnTo>
                  <a:pt x="613842" y="0"/>
                </a:lnTo>
                <a:lnTo>
                  <a:pt x="613842" y="592636"/>
                </a:lnTo>
                <a:lnTo>
                  <a:pt x="0" y="5926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06777" y="3692542"/>
            <a:ext cx="7337223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PROGRAMACIÓN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06777" y="4387110"/>
            <a:ext cx="10096846" cy="91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1"/>
              </a:lnSpc>
            </a:pPr>
            <a:r>
              <a:rPr lang="en-US" sz="5365" spc="54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ORIENTADA A OBJETOS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5092" y="6995308"/>
            <a:ext cx="3410403" cy="114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0564" indent="-185282" lvl="1">
              <a:lnSpc>
                <a:spcPts val="1870"/>
              </a:lnSpc>
              <a:spcBef>
                <a:spcPct val="0"/>
              </a:spcBef>
              <a:buFont typeface="Arial"/>
              <a:buChar char="•"/>
            </a:pPr>
            <a:r>
              <a:rPr lang="en-US" sz="1716" spc="-6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</a:t>
            </a:r>
            <a:r>
              <a:rPr lang="en-US" sz="1716" spc="-6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rie y Película heredan de la clase Multimedia, lo que permite compartir atributos como nombre, descripción, categoría, etc.</a:t>
            </a:r>
          </a:p>
          <a:p>
            <a:pPr algn="just" marL="0" indent="0" lvl="0">
              <a:lnSpc>
                <a:spcPts val="187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85092" y="6645134"/>
            <a:ext cx="3502891" cy="21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2"/>
              </a:lnSpc>
              <a:spcBef>
                <a:spcPct val="0"/>
              </a:spcBef>
            </a:pPr>
            <a:r>
              <a:rPr lang="en-US" b="true" sz="1516" spc="-5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HERENCIA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73628" y="7050269"/>
            <a:ext cx="3343149" cy="144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97" indent="-192849" lvl="1">
              <a:lnSpc>
                <a:spcPts val="1947"/>
              </a:lnSpc>
              <a:spcBef>
                <a:spcPct val="0"/>
              </a:spcBef>
              <a:buFont typeface="Arial"/>
              <a:buChar char="•"/>
            </a:pPr>
            <a:r>
              <a:rPr lang="en-US" sz="1786" spc="-6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</a:t>
            </a:r>
            <a:r>
              <a:rPr lang="en-US" sz="1786" spc="-69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 usan atributos privados (por ejemplo, self.__duracion, self.__temporadas) y se accede a ellos mediante métodos (get_nombre(), etc.).</a:t>
            </a:r>
          </a:p>
          <a:p>
            <a:pPr algn="just" marL="0" indent="0" lvl="0">
              <a:lnSpc>
                <a:spcPts val="1947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228296" y="6620632"/>
            <a:ext cx="3433813" cy="21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0"/>
              </a:lnSpc>
              <a:spcBef>
                <a:spcPct val="0"/>
              </a:spcBef>
            </a:pPr>
            <a:r>
              <a:rPr lang="en-US" b="true" sz="1486" spc="-57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ENCAPSULAMIENTO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48837" y="7059794"/>
            <a:ext cx="3410403" cy="114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0564" indent="-185282" lvl="1">
              <a:lnSpc>
                <a:spcPts val="1870"/>
              </a:lnSpc>
              <a:spcBef>
                <a:spcPct val="0"/>
              </a:spcBef>
              <a:buFont typeface="Arial"/>
              <a:buChar char="•"/>
            </a:pPr>
            <a:r>
              <a:rPr lang="en-US" sz="1716" spc="-66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Tanto</a:t>
            </a:r>
            <a:r>
              <a:rPr lang="en-US" sz="1716" spc="-66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Serie como Película implementan su propia versión del método reproducir(), adaptado al tipo de contenido.</a:t>
            </a:r>
          </a:p>
          <a:p>
            <a:pPr algn="just" marL="0" indent="0" lvl="0">
              <a:lnSpc>
                <a:spcPts val="187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602593" y="6645134"/>
            <a:ext cx="3502891" cy="21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2"/>
              </a:lnSpc>
              <a:spcBef>
                <a:spcPct val="0"/>
              </a:spcBef>
            </a:pPr>
            <a:r>
              <a:rPr lang="en-US" b="true" sz="1516" spc="-5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POLIMORFISMO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00611" y="6855437"/>
            <a:ext cx="3301703" cy="17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753" indent="-179376" lvl="1">
              <a:lnSpc>
                <a:spcPts val="1811"/>
              </a:lnSpc>
              <a:spcBef>
                <a:spcPct val="0"/>
              </a:spcBef>
              <a:buFont typeface="Arial"/>
              <a:buChar char="•"/>
            </a:pPr>
            <a:r>
              <a:rPr lang="en-US" sz="1661" spc="-64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Las</a:t>
            </a:r>
            <a:r>
              <a:rPr lang="en-US" sz="1661" spc="-64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clases como Multimedia, Serie, Película y Usuario encapsulan comportamientos y atributos de objetos reales (ej. episodios de serie o nombre de un usuario), mostrando solo lo necesario para interactuar con ellos.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00017" y="6645134"/>
            <a:ext cx="3502891" cy="21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2"/>
              </a:lnSpc>
              <a:spcBef>
                <a:spcPct val="0"/>
              </a:spcBef>
            </a:pPr>
            <a:r>
              <a:rPr lang="en-US" b="true" sz="1516" spc="-5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ABSTRACCIÓN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87828" y="392558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4877" y="2016744"/>
            <a:ext cx="5924531" cy="5651558"/>
          </a:xfrm>
          <a:custGeom>
            <a:avLst/>
            <a:gdLst/>
            <a:ahLst/>
            <a:cxnLst/>
            <a:rect r="r" b="b" t="t" l="l"/>
            <a:pathLst>
              <a:path h="5651558" w="5924531">
                <a:moveTo>
                  <a:pt x="0" y="0"/>
                </a:moveTo>
                <a:lnTo>
                  <a:pt x="5924531" y="0"/>
                </a:lnTo>
                <a:lnTo>
                  <a:pt x="5924531" y="5651558"/>
                </a:lnTo>
                <a:lnTo>
                  <a:pt x="0" y="565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11588" y="1181262"/>
            <a:ext cx="4556821" cy="7566442"/>
          </a:xfrm>
          <a:custGeom>
            <a:avLst/>
            <a:gdLst/>
            <a:ahLst/>
            <a:cxnLst/>
            <a:rect r="r" b="b" t="t" l="l"/>
            <a:pathLst>
              <a:path h="7566442" w="4556821">
                <a:moveTo>
                  <a:pt x="0" y="0"/>
                </a:moveTo>
                <a:lnTo>
                  <a:pt x="4556821" y="0"/>
                </a:lnTo>
                <a:lnTo>
                  <a:pt x="4556821" y="7566442"/>
                </a:lnTo>
                <a:lnTo>
                  <a:pt x="0" y="7566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83223"/>
            <a:ext cx="9202868" cy="88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206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ESTRUCTURA DE ÁRBOL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24080"/>
            <a:ext cx="9039750" cy="114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2"/>
              </a:lnSpc>
            </a:pPr>
            <a:r>
              <a:rPr lang="en-US" sz="6702" spc="67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PARA CAPÍTULOS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518" y="5530630"/>
            <a:ext cx="8115300" cy="258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Usamos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árboles para representar series y sus capítulos.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Cada serie es la raíz y sus capítulos son hijos del nodo.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Esto permitió funciones como “reproducir siguiente episodio” y facilitar la navegación jerárquica.</a:t>
            </a:r>
          </a:p>
          <a:p>
            <a:pPr algn="just">
              <a:lnSpc>
                <a:spcPts val="2278"/>
              </a:lnSpc>
              <a:spcBef>
                <a:spcPct val="0"/>
              </a:spcBef>
            </a:pPr>
          </a:p>
          <a:p>
            <a:pPr algn="just" marL="451232" indent="-225616" lvl="1">
              <a:lnSpc>
                <a:spcPts val="2278"/>
              </a:lnSpc>
              <a:spcBef>
                <a:spcPct val="0"/>
              </a:spcBef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Los capítulos guardan info como duración, número, visto/no visto, etc.</a:t>
            </a:r>
          </a:p>
          <a:p>
            <a:pPr algn="just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91132" y="2692861"/>
            <a:ext cx="5591777" cy="5591777"/>
          </a:xfrm>
          <a:custGeom>
            <a:avLst/>
            <a:gdLst/>
            <a:ahLst/>
            <a:cxnLst/>
            <a:rect r="r" b="b" t="t" l="l"/>
            <a:pathLst>
              <a:path h="5591777" w="5591777">
                <a:moveTo>
                  <a:pt x="0" y="0"/>
                </a:moveTo>
                <a:lnTo>
                  <a:pt x="5591777" y="0"/>
                </a:lnTo>
                <a:lnTo>
                  <a:pt x="5591777" y="5591778"/>
                </a:lnTo>
                <a:lnTo>
                  <a:pt x="0" y="5591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14161" y="3956508"/>
            <a:ext cx="6336753" cy="3994909"/>
          </a:xfrm>
          <a:custGeom>
            <a:avLst/>
            <a:gdLst/>
            <a:ahLst/>
            <a:cxnLst/>
            <a:rect r="r" b="b" t="t" l="l"/>
            <a:pathLst>
              <a:path h="3994909" w="6336753">
                <a:moveTo>
                  <a:pt x="0" y="0"/>
                </a:moveTo>
                <a:lnTo>
                  <a:pt x="6336752" y="0"/>
                </a:lnTo>
                <a:lnTo>
                  <a:pt x="6336752" y="3994910"/>
                </a:lnTo>
                <a:lnTo>
                  <a:pt x="0" y="3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65131">
            <a:off x="10263563" y="3217923"/>
            <a:ext cx="3570677" cy="1174054"/>
          </a:xfrm>
          <a:custGeom>
            <a:avLst/>
            <a:gdLst/>
            <a:ahLst/>
            <a:cxnLst/>
            <a:rect r="r" b="b" t="t" l="l"/>
            <a:pathLst>
              <a:path h="1174054" w="3570677">
                <a:moveTo>
                  <a:pt x="0" y="0"/>
                </a:moveTo>
                <a:lnTo>
                  <a:pt x="3570677" y="0"/>
                </a:lnTo>
                <a:lnTo>
                  <a:pt x="3570677" y="1174054"/>
                </a:lnTo>
                <a:lnTo>
                  <a:pt x="0" y="1174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6492">
            <a:off x="8791132" y="4844772"/>
            <a:ext cx="3570677" cy="1287957"/>
          </a:xfrm>
          <a:custGeom>
            <a:avLst/>
            <a:gdLst/>
            <a:ahLst/>
            <a:cxnLst/>
            <a:rect r="r" b="b" t="t" l="l"/>
            <a:pathLst>
              <a:path h="1287957" w="3570677">
                <a:moveTo>
                  <a:pt x="0" y="0"/>
                </a:moveTo>
                <a:lnTo>
                  <a:pt x="3570676" y="0"/>
                </a:lnTo>
                <a:lnTo>
                  <a:pt x="3570676" y="1287956"/>
                </a:lnTo>
                <a:lnTo>
                  <a:pt x="0" y="1287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977803"/>
            <a:ext cx="7261198" cy="8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8"/>
              </a:lnSpc>
            </a:pPr>
            <a:r>
              <a:rPr lang="en-US" sz="4963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RECOMENDACIONES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55240"/>
            <a:ext cx="85461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 GRAFOS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7790" y="4787707"/>
            <a:ext cx="6797140" cy="311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Im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plementamos un grafo no dirigido como sistema de recomendaciones.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Cada nodo es un contenido (serie o película).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Si dos contenidos comparten una categoría, se conectan con una arista.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Esto permite sugerencias según similitud temática (acción, comedia, drama, etc.).</a:t>
            </a:r>
          </a:p>
          <a:p>
            <a:pPr algn="just" marL="0" indent="0" lvl="0">
              <a:lnSpc>
                <a:spcPts val="196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3554" y="3238662"/>
            <a:ext cx="4733345" cy="5597905"/>
          </a:xfrm>
          <a:custGeom>
            <a:avLst/>
            <a:gdLst/>
            <a:ahLst/>
            <a:cxnLst/>
            <a:rect r="r" b="b" t="t" l="l"/>
            <a:pathLst>
              <a:path h="5597905" w="4733345">
                <a:moveTo>
                  <a:pt x="0" y="0"/>
                </a:moveTo>
                <a:lnTo>
                  <a:pt x="4733344" y="0"/>
                </a:lnTo>
                <a:lnTo>
                  <a:pt x="4733344" y="5597905"/>
                </a:lnTo>
                <a:lnTo>
                  <a:pt x="0" y="559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9934" y="1872166"/>
            <a:ext cx="2773929" cy="2209962"/>
          </a:xfrm>
          <a:custGeom>
            <a:avLst/>
            <a:gdLst/>
            <a:ahLst/>
            <a:cxnLst/>
            <a:rect r="r" b="b" t="t" l="l"/>
            <a:pathLst>
              <a:path h="2209962" w="2773929">
                <a:moveTo>
                  <a:pt x="0" y="0"/>
                </a:moveTo>
                <a:lnTo>
                  <a:pt x="2773929" y="0"/>
                </a:lnTo>
                <a:lnTo>
                  <a:pt x="2773929" y="2209963"/>
                </a:lnTo>
                <a:lnTo>
                  <a:pt x="0" y="220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3133887"/>
            <a:ext cx="5394482" cy="9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TOP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801344"/>
            <a:ext cx="776155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 HEAP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4920" y="5162550"/>
            <a:ext cx="7248914" cy="315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</a:t>
            </a: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reamos una sección /top que muestra los 5 contenidos más vistos.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Usamos un heap binario máximo para ordenar sin reordenar toda la base.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Mejora la eficiencia al actualizar el ranking.</a:t>
            </a:r>
          </a:p>
          <a:p>
            <a:pPr algn="just">
              <a:lnSpc>
                <a:spcPts val="2299"/>
              </a:lnSpc>
            </a:pPr>
          </a:p>
          <a:p>
            <a:pPr algn="just" marL="451232" indent="-225616" lvl="1">
              <a:lnSpc>
                <a:spcPts val="2299"/>
              </a:lnSpc>
              <a:buFont typeface="Arial"/>
              <a:buChar char="•"/>
            </a:pPr>
            <a:r>
              <a:rPr lang="en-US" sz="2090" spc="-81" strike="noStrike" u="none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También corregimos errores en rutas JSON y organizamos las tablas finales.</a:t>
            </a:r>
          </a:p>
          <a:p>
            <a:pPr algn="just" marL="0" indent="0" lvl="0">
              <a:lnSpc>
                <a:spcPts val="22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DAGquAp1D6M</dc:identifier>
  <dcterms:modified xsi:type="dcterms:W3CDTF">2011-08-01T06:04:30Z</dcterms:modified>
  <cp:revision>1</cp:revision>
  <dc:title>TPI</dc:title>
</cp:coreProperties>
</file>